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8"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29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66A1CA-7019-4A98-9FFF-FC6A6C4E4292}"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9ACEA-F692-4D70-A9BE-E32F5F21066C}" type="slidenum">
              <a:rPr lang="en-US" smtClean="0"/>
              <a:t>‹#›</a:t>
            </a:fld>
            <a:endParaRPr lang="en-US"/>
          </a:p>
        </p:txBody>
      </p:sp>
    </p:spTree>
    <p:extLst>
      <p:ext uri="{BB962C8B-B14F-4D97-AF65-F5344CB8AC3E}">
        <p14:creationId xmlns:p14="http://schemas.microsoft.com/office/powerpoint/2010/main" val="358305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6A1CA-7019-4A98-9FFF-FC6A6C4E4292}"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9ACEA-F692-4D70-A9BE-E32F5F21066C}" type="slidenum">
              <a:rPr lang="en-US" smtClean="0"/>
              <a:t>‹#›</a:t>
            </a:fld>
            <a:endParaRPr lang="en-US"/>
          </a:p>
        </p:txBody>
      </p:sp>
    </p:spTree>
    <p:extLst>
      <p:ext uri="{BB962C8B-B14F-4D97-AF65-F5344CB8AC3E}">
        <p14:creationId xmlns:p14="http://schemas.microsoft.com/office/powerpoint/2010/main" val="2080780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6A1CA-7019-4A98-9FFF-FC6A6C4E4292}"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9ACEA-F692-4D70-A9BE-E32F5F21066C}" type="slidenum">
              <a:rPr lang="en-US" smtClean="0"/>
              <a:t>‹#›</a:t>
            </a:fld>
            <a:endParaRPr lang="en-US"/>
          </a:p>
        </p:txBody>
      </p:sp>
    </p:spTree>
    <p:extLst>
      <p:ext uri="{BB962C8B-B14F-4D97-AF65-F5344CB8AC3E}">
        <p14:creationId xmlns:p14="http://schemas.microsoft.com/office/powerpoint/2010/main" val="2431596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143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645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7602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3311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258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766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43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901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6A1CA-7019-4A98-9FFF-FC6A6C4E4292}"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9ACEA-F692-4D70-A9BE-E32F5F21066C}" type="slidenum">
              <a:rPr lang="en-US" smtClean="0"/>
              <a:t>‹#›</a:t>
            </a:fld>
            <a:endParaRPr lang="en-US"/>
          </a:p>
        </p:txBody>
      </p:sp>
    </p:spTree>
    <p:extLst>
      <p:ext uri="{BB962C8B-B14F-4D97-AF65-F5344CB8AC3E}">
        <p14:creationId xmlns:p14="http://schemas.microsoft.com/office/powerpoint/2010/main" val="1389487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367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1897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45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66A1CA-7019-4A98-9FFF-FC6A6C4E4292}" type="datetimeFigureOut">
              <a:rPr lang="en-US" smtClean="0"/>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9ACEA-F692-4D70-A9BE-E32F5F21066C}" type="slidenum">
              <a:rPr lang="en-US" smtClean="0"/>
              <a:t>‹#›</a:t>
            </a:fld>
            <a:endParaRPr lang="en-US"/>
          </a:p>
        </p:txBody>
      </p:sp>
    </p:spTree>
    <p:extLst>
      <p:ext uri="{BB962C8B-B14F-4D97-AF65-F5344CB8AC3E}">
        <p14:creationId xmlns:p14="http://schemas.microsoft.com/office/powerpoint/2010/main" val="392412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66A1CA-7019-4A98-9FFF-FC6A6C4E4292}" type="datetimeFigureOut">
              <a:rPr lang="en-US" smtClean="0"/>
              <a:t>11/24/2018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9ACEA-F692-4D70-A9BE-E32F5F21066C}" type="slidenum">
              <a:rPr lang="en-US" smtClean="0"/>
              <a:t>‹#›</a:t>
            </a:fld>
            <a:endParaRPr lang="en-US"/>
          </a:p>
        </p:txBody>
      </p:sp>
    </p:spTree>
    <p:extLst>
      <p:ext uri="{BB962C8B-B14F-4D97-AF65-F5344CB8AC3E}">
        <p14:creationId xmlns:p14="http://schemas.microsoft.com/office/powerpoint/2010/main" val="3252925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66A1CA-7019-4A98-9FFF-FC6A6C4E4292}" type="datetimeFigureOut">
              <a:rPr lang="en-US" smtClean="0"/>
              <a:t>11/24/2018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39ACEA-F692-4D70-A9BE-E32F5F21066C}" type="slidenum">
              <a:rPr lang="en-US" smtClean="0"/>
              <a:t>‹#›</a:t>
            </a:fld>
            <a:endParaRPr lang="en-US"/>
          </a:p>
        </p:txBody>
      </p:sp>
    </p:spTree>
    <p:extLst>
      <p:ext uri="{BB962C8B-B14F-4D97-AF65-F5344CB8AC3E}">
        <p14:creationId xmlns:p14="http://schemas.microsoft.com/office/powerpoint/2010/main" val="3074586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66A1CA-7019-4A98-9FFF-FC6A6C4E4292}" type="datetimeFigureOut">
              <a:rPr lang="en-US" smtClean="0"/>
              <a:t>11/24/2018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39ACEA-F692-4D70-A9BE-E32F5F21066C}" type="slidenum">
              <a:rPr lang="en-US" smtClean="0"/>
              <a:t>‹#›</a:t>
            </a:fld>
            <a:endParaRPr lang="en-US"/>
          </a:p>
        </p:txBody>
      </p:sp>
    </p:spTree>
    <p:extLst>
      <p:ext uri="{BB962C8B-B14F-4D97-AF65-F5344CB8AC3E}">
        <p14:creationId xmlns:p14="http://schemas.microsoft.com/office/powerpoint/2010/main" val="2549545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6A1CA-7019-4A98-9FFF-FC6A6C4E4292}" type="datetimeFigureOut">
              <a:rPr lang="en-US" smtClean="0"/>
              <a:t>11/24/2018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39ACEA-F692-4D70-A9BE-E32F5F21066C}" type="slidenum">
              <a:rPr lang="en-US" smtClean="0"/>
              <a:t>‹#›</a:t>
            </a:fld>
            <a:endParaRPr lang="en-US"/>
          </a:p>
        </p:txBody>
      </p:sp>
    </p:spTree>
    <p:extLst>
      <p:ext uri="{BB962C8B-B14F-4D97-AF65-F5344CB8AC3E}">
        <p14:creationId xmlns:p14="http://schemas.microsoft.com/office/powerpoint/2010/main" val="156390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6A1CA-7019-4A98-9FFF-FC6A6C4E4292}" type="datetimeFigureOut">
              <a:rPr lang="en-US" smtClean="0"/>
              <a:t>11/24/2018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9ACEA-F692-4D70-A9BE-E32F5F21066C}" type="slidenum">
              <a:rPr lang="en-US" smtClean="0"/>
              <a:t>‹#›</a:t>
            </a:fld>
            <a:endParaRPr lang="en-US"/>
          </a:p>
        </p:txBody>
      </p:sp>
    </p:spTree>
    <p:extLst>
      <p:ext uri="{BB962C8B-B14F-4D97-AF65-F5344CB8AC3E}">
        <p14:creationId xmlns:p14="http://schemas.microsoft.com/office/powerpoint/2010/main" val="1813055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6A1CA-7019-4A98-9FFF-FC6A6C4E4292}" type="datetimeFigureOut">
              <a:rPr lang="en-US" smtClean="0"/>
              <a:t>11/24/2018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9ACEA-F692-4D70-A9BE-E32F5F21066C}" type="slidenum">
              <a:rPr lang="en-US" smtClean="0"/>
              <a:t>‹#›</a:t>
            </a:fld>
            <a:endParaRPr lang="en-US"/>
          </a:p>
        </p:txBody>
      </p:sp>
    </p:spTree>
    <p:extLst>
      <p:ext uri="{BB962C8B-B14F-4D97-AF65-F5344CB8AC3E}">
        <p14:creationId xmlns:p14="http://schemas.microsoft.com/office/powerpoint/2010/main" val="2218043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6A1CA-7019-4A98-9FFF-FC6A6C4E4292}" type="datetimeFigureOut">
              <a:rPr lang="en-US" smtClean="0"/>
              <a:t>11/24/2018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39ACEA-F692-4D70-A9BE-E32F5F21066C}" type="slidenum">
              <a:rPr lang="en-US" smtClean="0"/>
              <a:t>‹#›</a:t>
            </a:fld>
            <a:endParaRPr lang="en-US"/>
          </a:p>
        </p:txBody>
      </p:sp>
    </p:spTree>
    <p:extLst>
      <p:ext uri="{BB962C8B-B14F-4D97-AF65-F5344CB8AC3E}">
        <p14:creationId xmlns:p14="http://schemas.microsoft.com/office/powerpoint/2010/main" val="2681706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11/24/2018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027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lvl="0">
              <a:spcBef>
                <a:spcPts val="0"/>
              </a:spcBef>
              <a:defRPr/>
            </a:pPr>
            <a:r>
              <a:rPr lang="en-US" b="1" kern="0" dirty="0">
                <a:solidFill>
                  <a:srgbClr val="404040"/>
                </a:solidFill>
                <a:latin typeface="Helvetica" panose="020B0604020202020204" pitchFamily="34" charset="0"/>
                <a:ea typeface="Times New Roman" panose="02020603050405020304" pitchFamily="18" charset="0"/>
                <a:cs typeface="Arial" panose="020B0604020202020204" pitchFamily="34" charset="0"/>
              </a:rPr>
              <a:t>Appendicular Skeleton</a:t>
            </a:r>
            <a:endParaRPr lang="en-US" sz="1800" kern="0" dirty="0">
              <a:solidFill>
                <a:sysClr val="windowText" lastClr="000000"/>
              </a:solidFill>
            </a:endParaRPr>
          </a:p>
        </p:txBody>
      </p:sp>
      <p:sp>
        <p:nvSpPr>
          <p:cNvPr id="8" name="Subtitle 7"/>
          <p:cNvSpPr>
            <a:spLocks noGrp="1"/>
          </p:cNvSpPr>
          <p:nvPr>
            <p:ph type="subTitle" idx="1"/>
          </p:nvPr>
        </p:nvSpPr>
        <p:spPr>
          <a:xfrm>
            <a:off x="1828800" y="3886200"/>
            <a:ext cx="9448800" cy="1752600"/>
          </a:xfrm>
        </p:spPr>
        <p:txBody>
          <a:bodyPr>
            <a:normAutofit/>
          </a:bodyPr>
          <a:lstStyle/>
          <a:p>
            <a:pPr lvl="0" algn="l">
              <a:lnSpc>
                <a:spcPct val="90000"/>
              </a:lnSpc>
              <a:spcBef>
                <a:spcPts val="1000"/>
              </a:spcBef>
            </a:pPr>
            <a:r>
              <a:rPr lang="en-US" dirty="0" smtClean="0">
                <a:solidFill>
                  <a:prstClr val="black"/>
                </a:solidFill>
                <a:latin typeface="Calibri Light" panose="020F0302020204030204"/>
              </a:rPr>
              <a:t>Dr. Mahdi H. </a:t>
            </a:r>
            <a:r>
              <a:rPr lang="en-US" dirty="0" err="1" smtClean="0">
                <a:solidFill>
                  <a:prstClr val="black"/>
                </a:solidFill>
                <a:latin typeface="Calibri Light" panose="020F0302020204030204"/>
              </a:rPr>
              <a:t>Hammadi</a:t>
            </a:r>
            <a:endParaRPr lang="en-US" dirty="0" smtClean="0">
              <a:solidFill>
                <a:prstClr val="black"/>
              </a:solidFill>
              <a:latin typeface="Calibri Light" panose="020F0302020204030204"/>
            </a:endParaRPr>
          </a:p>
          <a:p>
            <a:pPr lvl="0" algn="l">
              <a:lnSpc>
                <a:spcPct val="90000"/>
              </a:lnSpc>
              <a:spcBef>
                <a:spcPts val="1000"/>
              </a:spcBef>
            </a:pPr>
            <a:r>
              <a:rPr lang="en-US" dirty="0" smtClean="0">
                <a:solidFill>
                  <a:prstClr val="black"/>
                </a:solidFill>
                <a:latin typeface="Calibri Light" panose="020F0302020204030204"/>
              </a:rPr>
              <a:t>PhD  Sc. Clinical  Physiology  </a:t>
            </a:r>
            <a:endParaRPr lang="en-US" dirty="0">
              <a:solidFill>
                <a:prstClr val="black"/>
              </a:solidFill>
            </a:endParaRPr>
          </a:p>
          <a:p>
            <a:endParaRPr lang="ar-IQ" dirty="0"/>
          </a:p>
        </p:txBody>
      </p:sp>
      <p:sp>
        <p:nvSpPr>
          <p:cNvPr id="10" name="Title 1"/>
          <p:cNvSpPr txBox="1">
            <a:spLocks/>
          </p:cNvSpPr>
          <p:nvPr/>
        </p:nvSpPr>
        <p:spPr>
          <a:xfrm>
            <a:off x="1524000" y="0"/>
            <a:ext cx="3733800" cy="1524000"/>
          </a:xfrm>
          <a:prstGeom prst="rect">
            <a:avLst/>
          </a:prstGeom>
        </p:spPr>
        <p:txBody>
          <a:bodyPr vert="horz" lIns="91440" tIns="45720" rIns="91440" bIns="45720" rtlCol="0" anchor="ctr">
            <a:noAutofit/>
          </a:bodyPr>
          <a:lstStyle/>
          <a:p>
            <a:pPr>
              <a:spcBef>
                <a:spcPct val="0"/>
              </a:spcBef>
              <a:defRPr/>
            </a:pPr>
            <a:r>
              <a:rPr lang="en-US" b="1" dirty="0" smtClean="0">
                <a:solidFill>
                  <a:prstClr val="black"/>
                </a:solidFill>
                <a:latin typeface="Book Antiqua" pitchFamily="18" charset="0"/>
              </a:rPr>
              <a:t> </a:t>
            </a:r>
            <a:endParaRPr lang="ar-IQ" b="1" dirty="0">
              <a:solidFill>
                <a:prstClr val="black"/>
              </a:solidFill>
              <a:latin typeface="Book Antiqua" pitchFamily="18" charset="0"/>
              <a:cs typeface="Times New Roman" panose="02020603050405020304" pitchFamily="18" charset="0"/>
            </a:endParaRPr>
          </a:p>
        </p:txBody>
      </p:sp>
      <p:pic>
        <p:nvPicPr>
          <p:cNvPr id="143362" name="Picture 2" descr="صورة ذات صلة"/>
          <p:cNvPicPr>
            <a:picLocks noChangeAspect="1" noChangeArrowheads="1"/>
          </p:cNvPicPr>
          <p:nvPr/>
        </p:nvPicPr>
        <p:blipFill>
          <a:blip r:embed="rId2" cstate="print"/>
          <a:srcRect l="5206" r="4555"/>
          <a:stretch>
            <a:fillRect/>
          </a:stretch>
        </p:blipFill>
        <p:spPr bwMode="auto">
          <a:xfrm>
            <a:off x="8839200" y="228601"/>
            <a:ext cx="1600200" cy="1511727"/>
          </a:xfrm>
          <a:prstGeom prst="rect">
            <a:avLst/>
          </a:prstGeom>
          <a:noFill/>
        </p:spPr>
      </p:pic>
      <p:sp>
        <p:nvSpPr>
          <p:cNvPr id="11" name="Title 1"/>
          <p:cNvSpPr txBox="1">
            <a:spLocks/>
          </p:cNvSpPr>
          <p:nvPr/>
        </p:nvSpPr>
        <p:spPr>
          <a:xfrm>
            <a:off x="1334134" y="2247899"/>
            <a:ext cx="8571866" cy="1352552"/>
          </a:xfrm>
          <a:prstGeom prst="rect">
            <a:avLst/>
          </a:prstGeom>
        </p:spPr>
        <p:txBody>
          <a:bodyPr vert="horz" lIns="91440" tIns="45720" rIns="91440" bIns="45720" rtlCol="0" anchor="ctr">
            <a:normAutofit/>
          </a:bodyPr>
          <a:lstStyle/>
          <a:p>
            <a:pPr algn="ctr">
              <a:spcBef>
                <a:spcPct val="0"/>
              </a:spcBef>
              <a:defRPr/>
            </a:pPr>
            <a:r>
              <a:rPr lang="en-US" sz="4400" b="1" dirty="0" smtClean="0">
                <a:solidFill>
                  <a:prstClr val="black"/>
                </a:solidFill>
                <a:cs typeface="Times New Roman" panose="02020603050405020304" pitchFamily="18" charset="0"/>
              </a:rPr>
              <a:t> </a:t>
            </a:r>
            <a:endParaRPr lang="ar-IQ" sz="4400" b="1" dirty="0">
              <a:solidFill>
                <a:prstClr val="black"/>
              </a:solidFill>
              <a:cs typeface="Times New Roman" panose="02020603050405020304" pitchFamily="18" charset="0"/>
            </a:endParaRPr>
          </a:p>
        </p:txBody>
      </p:sp>
      <p:sp>
        <p:nvSpPr>
          <p:cNvPr id="12" name="Subtitle 2"/>
          <p:cNvSpPr txBox="1">
            <a:spLocks/>
          </p:cNvSpPr>
          <p:nvPr/>
        </p:nvSpPr>
        <p:spPr>
          <a:xfrm>
            <a:off x="1828799" y="3886200"/>
            <a:ext cx="8610601" cy="198120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n-US" sz="3200" b="1" dirty="0" smtClean="0">
                <a:solidFill>
                  <a:prstClr val="black"/>
                </a:solidFill>
              </a:rPr>
              <a:t> </a:t>
            </a:r>
            <a:endParaRPr lang="ar-IQ" sz="3200" b="1" dirty="0">
              <a:solidFill>
                <a:prstClr val="black"/>
              </a:solidFill>
            </a:endParaRPr>
          </a:p>
          <a:p>
            <a:pPr algn="ctr">
              <a:spcBef>
                <a:spcPct val="20000"/>
              </a:spcBef>
              <a:buFont typeface="Arial" pitchFamily="34" charset="0"/>
              <a:buNone/>
              <a:defRPr/>
            </a:pPr>
            <a:endParaRPr lang="ar-IQ" sz="3200" b="1" dirty="0">
              <a:solidFill>
                <a:prstClr val="black"/>
              </a:solidFill>
            </a:endParaRPr>
          </a:p>
          <a:p>
            <a:pPr algn="ctr">
              <a:spcBef>
                <a:spcPct val="20000"/>
              </a:spcBef>
              <a:buFont typeface="Arial" pitchFamily="34" charset="0"/>
              <a:buNone/>
              <a:defRPr/>
            </a:pPr>
            <a:r>
              <a:rPr lang="en-US" sz="3200" b="1" dirty="0" smtClean="0">
                <a:solidFill>
                  <a:prstClr val="black"/>
                </a:solidFill>
              </a:rPr>
              <a:t> </a:t>
            </a:r>
            <a:endParaRPr lang="ar-IQ" sz="3200" b="1" dirty="0">
              <a:solidFill>
                <a:prstClr val="black"/>
              </a:solidFill>
            </a:endParaRPr>
          </a:p>
        </p:txBody>
      </p:sp>
      <p:pic>
        <p:nvPicPr>
          <p:cNvPr id="9" name="Picture 2" descr="صورة ذات صلة"/>
          <p:cNvPicPr>
            <a:picLocks noChangeAspect="1" noChangeArrowheads="1"/>
          </p:cNvPicPr>
          <p:nvPr/>
        </p:nvPicPr>
        <p:blipFill>
          <a:blip r:embed="rId2" cstate="print"/>
          <a:srcRect l="5206" r="4555"/>
          <a:stretch>
            <a:fillRect/>
          </a:stretch>
        </p:blipFill>
        <p:spPr bwMode="auto">
          <a:xfrm>
            <a:off x="8839200" y="228600"/>
            <a:ext cx="1600200" cy="1511727"/>
          </a:xfrm>
          <a:prstGeom prst="rect">
            <a:avLst/>
          </a:prstGeom>
          <a:noFill/>
        </p:spPr>
      </p:pic>
      <p:pic>
        <p:nvPicPr>
          <p:cNvPr id="13" name="Picture 2" descr="صورة ذات صلة"/>
          <p:cNvPicPr>
            <a:picLocks noChangeAspect="1" noChangeArrowheads="1"/>
          </p:cNvPicPr>
          <p:nvPr/>
        </p:nvPicPr>
        <p:blipFill>
          <a:blip r:embed="rId2" cstate="print"/>
          <a:srcRect l="5206" r="4555"/>
          <a:stretch>
            <a:fillRect/>
          </a:stretch>
        </p:blipFill>
        <p:spPr bwMode="auto">
          <a:xfrm>
            <a:off x="8865358" y="228599"/>
            <a:ext cx="1600200" cy="1511727"/>
          </a:xfrm>
          <a:prstGeom prst="rect">
            <a:avLst/>
          </a:prstGeom>
          <a:noFill/>
        </p:spPr>
      </p:pic>
      <p:pic>
        <p:nvPicPr>
          <p:cNvPr id="14" name="Picture 2" descr="صورة ذات صلة"/>
          <p:cNvPicPr>
            <a:picLocks noChangeAspect="1" noChangeArrowheads="1"/>
          </p:cNvPicPr>
          <p:nvPr/>
        </p:nvPicPr>
        <p:blipFill>
          <a:blip r:embed="rId2" cstate="print"/>
          <a:srcRect l="5206" r="4555"/>
          <a:stretch>
            <a:fillRect/>
          </a:stretch>
        </p:blipFill>
        <p:spPr bwMode="auto">
          <a:xfrm>
            <a:off x="8331200" y="228600"/>
            <a:ext cx="2108200" cy="1616077"/>
          </a:xfrm>
          <a:prstGeom prst="rect">
            <a:avLst/>
          </a:prstGeom>
          <a:noFill/>
        </p:spPr>
      </p:pic>
      <p:pic>
        <p:nvPicPr>
          <p:cNvPr id="15" name="صورة 14" descr="C:\Users\FUJISU\Desktop\IMG-16907f31729bef2e96175c6d36d51693-V.jpg"/>
          <p:cNvPicPr/>
          <p:nvPr/>
        </p:nvPicPr>
        <p:blipFill rotWithShape="1">
          <a:blip r:embed="rId3">
            <a:extLst>
              <a:ext uri="{28A0092B-C50C-407E-A947-70E740481C1C}">
                <a14:useLocalDpi xmlns:a14="http://schemas.microsoft.com/office/drawing/2010/main" val="0"/>
              </a:ext>
            </a:extLst>
          </a:blip>
          <a:srcRect l="8297" t="7214" r="79645" b="72561"/>
          <a:stretch/>
        </p:blipFill>
        <p:spPr bwMode="auto">
          <a:xfrm>
            <a:off x="1334134" y="228599"/>
            <a:ext cx="2399665" cy="17907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0536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marR="0">
              <a:lnSpc>
                <a:spcPct val="107000"/>
              </a:lnSpc>
              <a:spcBef>
                <a:spcPts val="0"/>
              </a:spcBef>
              <a:spcAft>
                <a:spcPts val="800"/>
              </a:spcAft>
            </a:pPr>
            <a:r>
              <a:rPr lang="en-US" b="1"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Hand Bones.</a:t>
            </a:r>
            <a:r>
              <a:rPr lang="en-US"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 The hand includes 8 bones in the wrist, 5 bones that form the palm, and 14 bones that form the fingers and thumb. The wrist bones are called </a:t>
            </a:r>
            <a:r>
              <a:rPr lang="en-US" b="1"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carpals</a:t>
            </a:r>
            <a:r>
              <a:rPr lang="en-US"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 The bones that form the palm of the hand are called </a:t>
            </a:r>
            <a:r>
              <a:rPr lang="en-US" b="1"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metacarpals</a:t>
            </a:r>
            <a:r>
              <a:rPr lang="en-US"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 The </a:t>
            </a:r>
            <a:r>
              <a:rPr lang="en-US" b="1"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phalanges</a:t>
            </a:r>
            <a:r>
              <a:rPr lang="en-US"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 are the bones of the fingers.</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237683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nSpc>
                <a:spcPts val="2025"/>
              </a:lnSpc>
              <a:spcBef>
                <a:spcPts val="0"/>
              </a:spcBef>
              <a:spcAft>
                <a:spcPts val="0"/>
              </a:spcAft>
            </a:pPr>
            <a:r>
              <a:rPr lang="en-US" b="1" dirty="0" smtClean="0">
                <a:solidFill>
                  <a:srgbClr val="404040"/>
                </a:solidFill>
                <a:effectLst/>
                <a:latin typeface="Helvetica" panose="020B0604020202020204" pitchFamily="34" charset="0"/>
                <a:ea typeface="Times New Roman" panose="02020603050405020304" pitchFamily="18" charset="0"/>
                <a:cs typeface="Arial" panose="020B0604020202020204" pitchFamily="34" charset="0"/>
              </a:rPr>
              <a:t>3. The Bones of the Pelvis</a:t>
            </a:r>
            <a:r>
              <a:rPr lang="en-US" sz="3600" dirty="0" smtClean="0">
                <a:effectLst/>
                <a:latin typeface="Calibri" panose="020F0502020204030204" pitchFamily="34" charset="0"/>
                <a:ea typeface="Calibri" panose="020F0502020204030204" pitchFamily="34" charset="0"/>
                <a:cs typeface="Arial" panose="020B0604020202020204" pitchFamily="34" charset="0"/>
              </a:rPr>
              <a:t/>
            </a:r>
            <a:br>
              <a:rPr lang="en-US" sz="3600" dirty="0" smtClean="0">
                <a:effectLst/>
                <a:latin typeface="Calibri" panose="020F0502020204030204" pitchFamily="34" charset="0"/>
                <a:ea typeface="Calibri" panose="020F0502020204030204" pitchFamily="34" charset="0"/>
                <a:cs typeface="Arial" panose="020B0604020202020204" pitchFamily="34" charset="0"/>
              </a:rPr>
            </a:br>
            <a:endParaRPr lang="en-US" dirty="0"/>
          </a:p>
        </p:txBody>
      </p:sp>
      <p:pic>
        <p:nvPicPr>
          <p:cNvPr id="5" name="Content Placeholder 4" descr="Hip bones, the Ilium, pubis, and ischium"/>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8633" y="1825625"/>
            <a:ext cx="6074734" cy="4351338"/>
          </a:xfrm>
          <a:prstGeom prst="rect">
            <a:avLst/>
          </a:prstGeom>
          <a:noFill/>
          <a:ln>
            <a:noFill/>
          </a:ln>
        </p:spPr>
      </p:pic>
    </p:spTree>
    <p:extLst>
      <p:ext uri="{BB962C8B-B14F-4D97-AF65-F5344CB8AC3E}">
        <p14:creationId xmlns:p14="http://schemas.microsoft.com/office/powerpoint/2010/main" val="1125584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marR="0">
              <a:lnSpc>
                <a:spcPct val="107000"/>
              </a:lnSpc>
              <a:spcBef>
                <a:spcPts val="0"/>
              </a:spcBef>
              <a:spcAft>
                <a:spcPts val="800"/>
              </a:spcAft>
            </a:pPr>
            <a:r>
              <a:rPr lang="en-US"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The </a:t>
            </a:r>
            <a:r>
              <a:rPr lang="en-US" b="1"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pelvic girdle</a:t>
            </a:r>
            <a:r>
              <a:rPr lang="en-US"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 is a ring of bones attached to the vertebral column that connects the bones of the lower limbs to the axial skeleton. The pelvic girdle consists of the right and left hip bones. Each hip bone is a large, flattened, and irregularly shaped fusion of three bones: the ilium, ischium, and pubis.</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774034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ifference between pubic brim and pubic arch in male and femal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8633" y="1825625"/>
            <a:ext cx="6074734" cy="4351338"/>
          </a:xfrm>
          <a:prstGeom prst="rect">
            <a:avLst/>
          </a:prstGeom>
          <a:noFill/>
          <a:ln>
            <a:noFill/>
          </a:ln>
        </p:spPr>
      </p:pic>
    </p:spTree>
    <p:extLst>
      <p:ext uri="{BB962C8B-B14F-4D97-AF65-F5344CB8AC3E}">
        <p14:creationId xmlns:p14="http://schemas.microsoft.com/office/powerpoint/2010/main" val="36391513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marR="0">
              <a:lnSpc>
                <a:spcPct val="107000"/>
              </a:lnSpc>
              <a:spcBef>
                <a:spcPts val="0"/>
              </a:spcBef>
              <a:spcAft>
                <a:spcPts val="675"/>
              </a:spcAft>
            </a:pPr>
            <a:r>
              <a:rPr lang="en-US" b="1"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Female and Male Pelvis. </a:t>
            </a:r>
            <a:r>
              <a:rPr lang="en-US"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The female and male pelvises differ in several ways due to childbearing adaptations in the female.</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The female pelvic brim is larger and wider than the male’s.</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The angle of the pubic arch is greater in the female pelvis (over 90 degrees) than in the male pelvis (less than 90 degrees).</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The male pelvis is deeper and has a narrower pelvic outlet than the female’s.</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699452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nSpc>
                <a:spcPts val="2025"/>
              </a:lnSpc>
              <a:spcBef>
                <a:spcPts val="0"/>
              </a:spcBef>
              <a:spcAft>
                <a:spcPts val="0"/>
              </a:spcAft>
            </a:pPr>
            <a:r>
              <a:rPr lang="en-US" b="1" dirty="0" smtClean="0">
                <a:solidFill>
                  <a:srgbClr val="404040"/>
                </a:solidFill>
                <a:effectLst/>
                <a:latin typeface="Helvetica" panose="020B0604020202020204" pitchFamily="34" charset="0"/>
                <a:ea typeface="Times New Roman" panose="02020603050405020304" pitchFamily="18" charset="0"/>
                <a:cs typeface="Arial" panose="020B0604020202020204" pitchFamily="34" charset="0"/>
              </a:rPr>
              <a:t>4. The Bones of the Lower Limbs</a:t>
            </a:r>
            <a:r>
              <a:rPr lang="en-US" sz="3600" dirty="0" smtClean="0">
                <a:effectLst/>
                <a:latin typeface="Calibri" panose="020F0502020204030204" pitchFamily="34" charset="0"/>
                <a:ea typeface="Calibri" panose="020F0502020204030204" pitchFamily="34" charset="0"/>
                <a:cs typeface="Arial" panose="020B0604020202020204" pitchFamily="34" charset="0"/>
              </a:rPr>
              <a:t/>
            </a:r>
            <a:br>
              <a:rPr lang="en-US" sz="3600" dirty="0" smtClean="0">
                <a:effectLst/>
                <a:latin typeface="Calibri" panose="020F0502020204030204" pitchFamily="34" charset="0"/>
                <a:ea typeface="Calibri" panose="020F0502020204030204" pitchFamily="34" charset="0"/>
                <a:cs typeface="Arial" panose="020B0604020202020204" pitchFamily="34" charset="0"/>
              </a:rPr>
            </a:br>
            <a:endParaRPr lang="en-US" dirty="0"/>
          </a:p>
        </p:txBody>
      </p:sp>
      <p:pic>
        <p:nvPicPr>
          <p:cNvPr id="4" name="Content Placeholder 3" descr="Thigh, leg, and ankle bones of the lower limb"/>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58816" y="1825625"/>
            <a:ext cx="3074367" cy="4351338"/>
          </a:xfrm>
          <a:prstGeom prst="rect">
            <a:avLst/>
          </a:prstGeom>
          <a:noFill/>
          <a:ln>
            <a:noFill/>
          </a:ln>
        </p:spPr>
      </p:pic>
    </p:spTree>
    <p:extLst>
      <p:ext uri="{BB962C8B-B14F-4D97-AF65-F5344CB8AC3E}">
        <p14:creationId xmlns:p14="http://schemas.microsoft.com/office/powerpoint/2010/main" val="4183097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marR="0">
              <a:lnSpc>
                <a:spcPct val="107000"/>
              </a:lnSpc>
              <a:spcBef>
                <a:spcPts val="0"/>
              </a:spcBef>
              <a:spcAft>
                <a:spcPts val="800"/>
              </a:spcAft>
            </a:pPr>
            <a:r>
              <a:rPr lang="en-US"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The </a:t>
            </a:r>
            <a:r>
              <a:rPr lang="en-US" b="1"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lower limbs</a:t>
            </a:r>
            <a:r>
              <a:rPr lang="en-US"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 include the bones of the thigh, leg, and foot. The femur is the only bone of the thigh. It articulates with the two bones of the leg–the larger tibia (commonly known as the shin) and smaller fibula. The thigh and leg bones articulate at the knee joint that is protected and enhanced by the patella bone that supports the quadriceps tendon. The bones of the foot include the tarsus, metatarsus, and phalanges.</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8570460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ones of the foot, Metatarsals, proximal, middle and distal phalange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8633" y="1825625"/>
            <a:ext cx="6074734" cy="4351338"/>
          </a:xfrm>
          <a:prstGeom prst="rect">
            <a:avLst/>
          </a:prstGeom>
          <a:noFill/>
          <a:ln>
            <a:noFill/>
          </a:ln>
        </p:spPr>
      </p:pic>
    </p:spTree>
    <p:extLst>
      <p:ext uri="{BB962C8B-B14F-4D97-AF65-F5344CB8AC3E}">
        <p14:creationId xmlns:p14="http://schemas.microsoft.com/office/powerpoint/2010/main" val="1368067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marR="0">
              <a:lnSpc>
                <a:spcPct val="107000"/>
              </a:lnSpc>
              <a:spcBef>
                <a:spcPts val="0"/>
              </a:spcBef>
              <a:spcAft>
                <a:spcPts val="800"/>
              </a:spcAft>
            </a:pPr>
            <a:r>
              <a:rPr lang="en-US" b="1"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Foot Bones</a:t>
            </a:r>
            <a:r>
              <a:rPr lang="en-US"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 The bones of the foot consist of the tarsal bones of the ankle, the phalanges that form the toes, and the metatarsals that give the foot its arch. As in the hand, the foot has five metatarsals, five proximal phalanges, five distal phalanges, but only four middle phalanges (as the foot’s “big toe” has only two phalanges).</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0059776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nkle bones, talus, navicular, cuneiforms, calcaneus, and cuboid"/>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8633" y="1825625"/>
            <a:ext cx="6074734" cy="4351338"/>
          </a:xfrm>
          <a:prstGeom prst="rect">
            <a:avLst/>
          </a:prstGeom>
          <a:noFill/>
          <a:ln>
            <a:noFill/>
          </a:ln>
        </p:spPr>
      </p:pic>
    </p:spTree>
    <p:extLst>
      <p:ext uri="{BB962C8B-B14F-4D97-AF65-F5344CB8AC3E}">
        <p14:creationId xmlns:p14="http://schemas.microsoft.com/office/powerpoint/2010/main" val="93254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lgn="ctr">
              <a:lnSpc>
                <a:spcPct val="107000"/>
              </a:lnSpc>
              <a:spcBef>
                <a:spcPts val="0"/>
              </a:spcBef>
              <a:spcAft>
                <a:spcPts val="800"/>
              </a:spcAft>
            </a:pPr>
            <a:r>
              <a:rPr lang="en-US" sz="6600" dirty="0" smtClean="0">
                <a:effectLst/>
                <a:latin typeface="Calibri" panose="020F0502020204030204" pitchFamily="34" charset="0"/>
                <a:ea typeface="Calibri" panose="020F0502020204030204" pitchFamily="34" charset="0"/>
                <a:cs typeface="Arial" panose="020B0604020202020204" pitchFamily="34" charset="0"/>
              </a:rPr>
              <a:t> </a:t>
            </a:r>
            <a:r>
              <a:rPr lang="en-US" b="1" dirty="0" smtClean="0">
                <a:solidFill>
                  <a:srgbClr val="404040"/>
                </a:solidFill>
                <a:effectLst/>
                <a:latin typeface="Helvetica" panose="020B0604020202020204" pitchFamily="34" charset="0"/>
                <a:ea typeface="Times New Roman" panose="02020603050405020304" pitchFamily="18" charset="0"/>
                <a:cs typeface="Arial" panose="020B0604020202020204" pitchFamily="34" charset="0"/>
              </a:rPr>
              <a:t>Appendicular Skeleton</a:t>
            </a:r>
            <a:r>
              <a:rPr lang="en-US" sz="2700" dirty="0" smtClean="0">
                <a:effectLst/>
                <a:latin typeface="Calibri" panose="020F0502020204030204" pitchFamily="34" charset="0"/>
                <a:ea typeface="Calibri" panose="020F0502020204030204" pitchFamily="34" charset="0"/>
                <a:cs typeface="Arial" panose="020B0604020202020204" pitchFamily="34" charset="0"/>
              </a:rPr>
              <a:t/>
            </a:r>
            <a:br>
              <a:rPr lang="en-US" sz="2700" dirty="0" smtClean="0">
                <a:effectLst/>
                <a:latin typeface="Calibri" panose="020F0502020204030204" pitchFamily="34" charset="0"/>
                <a:ea typeface="Calibri" panose="020F0502020204030204" pitchFamily="34" charset="0"/>
                <a:cs typeface="Arial" panose="020B0604020202020204" pitchFamily="34" charset="0"/>
              </a:rPr>
            </a:br>
            <a:r>
              <a:rPr lang="en-US" sz="2700" b="1" dirty="0" smtClean="0">
                <a:solidFill>
                  <a:srgbClr val="404040"/>
                </a:solidFill>
                <a:effectLst/>
                <a:latin typeface="Helvetica" panose="020B0604020202020204" pitchFamily="34" charset="0"/>
                <a:ea typeface="Times New Roman" panose="02020603050405020304" pitchFamily="18" charset="0"/>
                <a:cs typeface="Arial" panose="020B0604020202020204" pitchFamily="34" charset="0"/>
              </a:rPr>
              <a:t>Hips, Shoulders, Arms, and Legs: Bones of the Appendicular Skeleton</a:t>
            </a:r>
            <a:endParaRPr lang="en-US" sz="2700" dirty="0"/>
          </a:p>
        </p:txBody>
      </p:sp>
      <p:pic>
        <p:nvPicPr>
          <p:cNvPr id="4" name="Content Placeholder 3" descr="Shoulder girdle, Upper limbs, pelvic girdle, and lower limb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8633" y="1825625"/>
            <a:ext cx="6074734" cy="4351338"/>
          </a:xfrm>
          <a:prstGeom prst="rect">
            <a:avLst/>
          </a:prstGeom>
          <a:noFill/>
          <a:ln>
            <a:noFill/>
          </a:ln>
        </p:spPr>
      </p:pic>
    </p:spTree>
    <p:extLst>
      <p:ext uri="{BB962C8B-B14F-4D97-AF65-F5344CB8AC3E}">
        <p14:creationId xmlns:p14="http://schemas.microsoft.com/office/powerpoint/2010/main" val="3986009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marR="0">
              <a:lnSpc>
                <a:spcPct val="107000"/>
              </a:lnSpc>
              <a:spcBef>
                <a:spcPts val="0"/>
              </a:spcBef>
              <a:spcAft>
                <a:spcPts val="800"/>
              </a:spcAft>
            </a:pPr>
            <a:r>
              <a:rPr lang="en-US" sz="2400" b="1"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Ankle Bones.</a:t>
            </a:r>
            <a:r>
              <a:rPr lang="en-US" sz="2400"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 The ankle, or tarsus, consists of seven tarsal bones: the calcaneus, talus, cuboid, navicular, and three cuneiforms.</a:t>
            </a:r>
            <a:r>
              <a:rPr lang="en-US" sz="2400" dirty="0" smtClean="0">
                <a:effectLst/>
                <a:latin typeface="Calibri" panose="020F0502020204030204" pitchFamily="34" charset="0"/>
                <a:ea typeface="Calibri" panose="020F0502020204030204" pitchFamily="34" charset="0"/>
                <a:cs typeface="Arial" panose="020B0604020202020204" pitchFamily="34" charset="0"/>
              </a:rPr>
              <a:t/>
            </a:r>
            <a:br>
              <a:rPr lang="en-US" sz="2400" dirty="0" smtClean="0">
                <a:effectLst/>
                <a:latin typeface="Calibri" panose="020F0502020204030204" pitchFamily="34" charset="0"/>
                <a:ea typeface="Calibri" panose="020F0502020204030204" pitchFamily="34" charset="0"/>
                <a:cs typeface="Arial" panose="020B0604020202020204" pitchFamily="34" charset="0"/>
              </a:rPr>
            </a:br>
            <a:endParaRPr lang="en-US" sz="2400" dirty="0"/>
          </a:p>
        </p:txBody>
      </p:sp>
      <p:pic>
        <p:nvPicPr>
          <p:cNvPr id="4" name="Content Placeholder 3" descr="Foot arches, transverse, lateral longitudinal, and medial longitudinal"/>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8633" y="1825625"/>
            <a:ext cx="6074734" cy="4351338"/>
          </a:xfrm>
          <a:prstGeom prst="rect">
            <a:avLst/>
          </a:prstGeom>
          <a:noFill/>
          <a:ln>
            <a:noFill/>
          </a:ln>
        </p:spPr>
      </p:pic>
    </p:spTree>
    <p:extLst>
      <p:ext uri="{BB962C8B-B14F-4D97-AF65-F5344CB8AC3E}">
        <p14:creationId xmlns:p14="http://schemas.microsoft.com/office/powerpoint/2010/main" val="1242968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marR="0">
              <a:lnSpc>
                <a:spcPct val="107000"/>
              </a:lnSpc>
              <a:spcBef>
                <a:spcPts val="0"/>
              </a:spcBef>
              <a:spcAft>
                <a:spcPts val="675"/>
              </a:spcAft>
            </a:pPr>
            <a:r>
              <a:rPr lang="en-US" b="1"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Foot Arches.</a:t>
            </a:r>
            <a:r>
              <a:rPr lang="en-US"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 The arches of the foot are formed by the interlocking bones and ligaments of the foot. They serve as shock-</a:t>
            </a:r>
            <a:r>
              <a:rPr lang="en-US" dirty="0" err="1"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asborbing</a:t>
            </a:r>
            <a:r>
              <a:rPr lang="en-US"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 structures that support body weight and distribute stress evenly during walking.</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The longitudinal arch of the foot runs from the calcaneus to the heads of the metatarsals, and has medial and lateral parts.</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The transverse arch of the foot runs across the cuneiforms and the base of the metatarsal bones.</a:t>
            </a:r>
            <a:endParaRPr lang="en-US" sz="2000" smtClean="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3481598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lnSpc>
                <a:spcPct val="107000"/>
              </a:lnSpc>
              <a:spcBef>
                <a:spcPts val="0"/>
              </a:spcBef>
              <a:spcAft>
                <a:spcPts val="800"/>
              </a:spcAft>
            </a:pPr>
            <a:r>
              <a:rPr lang="en-US" sz="2700"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Let’s take a look at the bones of the appendicular skeleton.</a:t>
            </a:r>
            <a:r>
              <a:rPr lang="en-US" sz="2700" dirty="0" smtClean="0">
                <a:effectLst/>
                <a:latin typeface="Calibri" panose="020F0502020204030204" pitchFamily="34" charset="0"/>
                <a:ea typeface="Calibri" panose="020F0502020204030204" pitchFamily="34" charset="0"/>
                <a:cs typeface="Arial" panose="020B0604020202020204" pitchFamily="34" charset="0"/>
              </a:rPr>
              <a:t/>
            </a:r>
            <a:br>
              <a:rPr lang="en-US" sz="2700" dirty="0" smtClean="0">
                <a:effectLst/>
                <a:latin typeface="Calibri" panose="020F0502020204030204" pitchFamily="34" charset="0"/>
                <a:ea typeface="Calibri" panose="020F0502020204030204" pitchFamily="34" charset="0"/>
                <a:cs typeface="Arial" panose="020B0604020202020204" pitchFamily="34" charset="0"/>
              </a:rPr>
            </a:br>
            <a:r>
              <a:rPr lang="en-US" sz="2700" b="1" dirty="0" smtClean="0">
                <a:solidFill>
                  <a:srgbClr val="404040"/>
                </a:solidFill>
                <a:effectLst/>
                <a:latin typeface="Helvetica" panose="020B0604020202020204" pitchFamily="34" charset="0"/>
                <a:ea typeface="Times New Roman" panose="02020603050405020304" pitchFamily="18" charset="0"/>
                <a:cs typeface="Arial" panose="020B0604020202020204" pitchFamily="34" charset="0"/>
              </a:rPr>
              <a:t>1. The Bones of the Shoulder Girdle</a:t>
            </a:r>
            <a:r>
              <a:rPr lang="en-US" sz="3600" dirty="0" smtClean="0">
                <a:effectLst/>
                <a:latin typeface="Calibri" panose="020F0502020204030204" pitchFamily="34" charset="0"/>
                <a:ea typeface="Calibri" panose="020F0502020204030204" pitchFamily="34" charset="0"/>
                <a:cs typeface="Arial" panose="020B0604020202020204" pitchFamily="34" charset="0"/>
              </a:rPr>
              <a:t/>
            </a:r>
            <a:br>
              <a:rPr lang="en-US" sz="3600" dirty="0" smtClean="0">
                <a:effectLst/>
                <a:latin typeface="Calibri" panose="020F0502020204030204" pitchFamily="34" charset="0"/>
                <a:ea typeface="Calibri" panose="020F0502020204030204" pitchFamily="34" charset="0"/>
                <a:cs typeface="Arial" panose="020B0604020202020204" pitchFamily="34" charset="0"/>
              </a:rPr>
            </a:br>
            <a:endParaRPr lang="en-US" dirty="0"/>
          </a:p>
        </p:txBody>
      </p:sp>
      <p:pic>
        <p:nvPicPr>
          <p:cNvPr id="4" name="Content Placeholder 3" descr="Bones of the shoulder girdl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8633" y="1825625"/>
            <a:ext cx="6074734" cy="4351338"/>
          </a:xfrm>
          <a:prstGeom prst="rect">
            <a:avLst/>
          </a:prstGeom>
          <a:noFill/>
          <a:ln>
            <a:noFill/>
          </a:ln>
        </p:spPr>
      </p:pic>
    </p:spTree>
    <p:extLst>
      <p:ext uri="{BB962C8B-B14F-4D97-AF65-F5344CB8AC3E}">
        <p14:creationId xmlns:p14="http://schemas.microsoft.com/office/powerpoint/2010/main" val="3727240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marR="0">
              <a:lnSpc>
                <a:spcPct val="107000"/>
              </a:lnSpc>
              <a:spcBef>
                <a:spcPts val="0"/>
              </a:spcBef>
              <a:spcAft>
                <a:spcPts val="800"/>
              </a:spcAft>
            </a:pPr>
            <a:r>
              <a:rPr lang="en-US"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The </a:t>
            </a:r>
            <a:r>
              <a:rPr lang="en-US" b="1"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pectoral</a:t>
            </a:r>
            <a:r>
              <a:rPr lang="en-US"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 or </a:t>
            </a:r>
            <a:r>
              <a:rPr lang="en-US" b="1"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shoulder girdle</a:t>
            </a:r>
            <a:r>
              <a:rPr lang="en-US"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 consists of the scapulae and clavicles. The shoulder girdle connects the bones of the upper limbs to the axial skeleton. These bones also provide attachment for muscles that move the shoulders and upper limbs.</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220245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nSpc>
                <a:spcPts val="2025"/>
              </a:lnSpc>
              <a:spcBef>
                <a:spcPts val="0"/>
              </a:spcBef>
              <a:spcAft>
                <a:spcPts val="0"/>
              </a:spcAft>
            </a:pPr>
            <a:r>
              <a:rPr lang="en-US" b="1" dirty="0" smtClean="0">
                <a:solidFill>
                  <a:srgbClr val="404040"/>
                </a:solidFill>
                <a:effectLst/>
                <a:latin typeface="Helvetica" panose="020B0604020202020204" pitchFamily="34" charset="0"/>
                <a:ea typeface="Times New Roman" panose="02020603050405020304" pitchFamily="18" charset="0"/>
                <a:cs typeface="Arial" panose="020B0604020202020204" pitchFamily="34" charset="0"/>
              </a:rPr>
              <a:t>. Bones of the Upper Limbs</a:t>
            </a:r>
            <a:r>
              <a:rPr lang="en-US" sz="3600" dirty="0" smtClean="0">
                <a:effectLst/>
                <a:latin typeface="Calibri" panose="020F0502020204030204" pitchFamily="34" charset="0"/>
                <a:ea typeface="Calibri" panose="020F0502020204030204" pitchFamily="34" charset="0"/>
                <a:cs typeface="Arial" panose="020B0604020202020204" pitchFamily="34" charset="0"/>
              </a:rPr>
              <a:t/>
            </a:r>
            <a:br>
              <a:rPr lang="en-US" sz="3600" dirty="0" smtClean="0">
                <a:effectLst/>
                <a:latin typeface="Calibri" panose="020F0502020204030204" pitchFamily="34" charset="0"/>
                <a:ea typeface="Calibri" panose="020F0502020204030204" pitchFamily="34" charset="0"/>
                <a:cs typeface="Arial" panose="020B0604020202020204" pitchFamily="34" charset="0"/>
              </a:rPr>
            </a:br>
            <a:endParaRPr lang="en-US" dirty="0"/>
          </a:p>
        </p:txBody>
      </p:sp>
      <p:pic>
        <p:nvPicPr>
          <p:cNvPr id="4" name="Content Placeholder 3" descr="The humerus, radius, ulna, and bones of the wrist and hand"/>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8633" y="1825625"/>
            <a:ext cx="6074734" cy="4351338"/>
          </a:xfrm>
          <a:prstGeom prst="rect">
            <a:avLst/>
          </a:prstGeom>
          <a:noFill/>
          <a:ln>
            <a:noFill/>
          </a:ln>
        </p:spPr>
      </p:pic>
    </p:spTree>
    <p:extLst>
      <p:ext uri="{BB962C8B-B14F-4D97-AF65-F5344CB8AC3E}">
        <p14:creationId xmlns:p14="http://schemas.microsoft.com/office/powerpoint/2010/main" val="125020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marR="0">
              <a:lnSpc>
                <a:spcPct val="107000"/>
              </a:lnSpc>
              <a:spcBef>
                <a:spcPts val="0"/>
              </a:spcBef>
              <a:spcAft>
                <a:spcPts val="800"/>
              </a:spcAft>
            </a:pPr>
            <a:r>
              <a:rPr lang="en-US"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The </a:t>
            </a:r>
            <a:r>
              <a:rPr lang="en-US" b="1"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upper limbs</a:t>
            </a:r>
            <a:r>
              <a:rPr lang="en-US"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 include the bones of the arm (</a:t>
            </a:r>
            <a:r>
              <a:rPr lang="en-US" dirty="0" err="1"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humerus</a:t>
            </a:r>
            <a:r>
              <a:rPr lang="en-US"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 forearm (radius and ulna), wrist, and hand. The only bone of the arm is the </a:t>
            </a:r>
            <a:r>
              <a:rPr lang="en-US" dirty="0" err="1"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humerus</a:t>
            </a:r>
            <a:r>
              <a:rPr lang="en-US"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 which articulates with the forearm bones–the radius and ulna–at the elbow joint. The ulna is the larger of the two forearm bones.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53992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rapezium, Scaphoid, Lunate, Trapezoid, Capitate, Triquetral, Pisiform, and Hamat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58816" y="1825625"/>
            <a:ext cx="3074367" cy="4351338"/>
          </a:xfrm>
          <a:prstGeom prst="rect">
            <a:avLst/>
          </a:prstGeom>
          <a:noFill/>
          <a:ln>
            <a:noFill/>
          </a:ln>
        </p:spPr>
      </p:pic>
    </p:spTree>
    <p:extLst>
      <p:ext uri="{BB962C8B-B14F-4D97-AF65-F5344CB8AC3E}">
        <p14:creationId xmlns:p14="http://schemas.microsoft.com/office/powerpoint/2010/main" val="3470543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marR="0">
              <a:lnSpc>
                <a:spcPct val="107000"/>
              </a:lnSpc>
              <a:spcBef>
                <a:spcPts val="0"/>
              </a:spcBef>
              <a:spcAft>
                <a:spcPts val="800"/>
              </a:spcAft>
            </a:pPr>
            <a:r>
              <a:rPr lang="en-US" b="1"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Wrist Bones. </a:t>
            </a:r>
            <a:r>
              <a:rPr lang="en-US"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The wrist, or carpus, consists of eight carpal bones. The eight carpal bones of the wrist are the </a:t>
            </a:r>
            <a:r>
              <a:rPr lang="en-US" b="1"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S</a:t>
            </a:r>
            <a:r>
              <a:rPr lang="en-US"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caphoid, </a:t>
            </a:r>
            <a:r>
              <a:rPr lang="en-US" b="1"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L</a:t>
            </a:r>
            <a:r>
              <a:rPr lang="en-US"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unate, </a:t>
            </a:r>
            <a:r>
              <a:rPr lang="en-US" b="1" dirty="0" err="1"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T</a:t>
            </a:r>
            <a:r>
              <a:rPr lang="en-US" dirty="0" err="1"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riquetral</a:t>
            </a:r>
            <a:r>
              <a:rPr lang="en-US"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 </a:t>
            </a:r>
            <a:r>
              <a:rPr lang="en-US" b="1"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P</a:t>
            </a:r>
            <a:r>
              <a:rPr lang="en-US"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isiform, </a:t>
            </a:r>
            <a:r>
              <a:rPr lang="en-US" b="1"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T</a:t>
            </a:r>
            <a:r>
              <a:rPr lang="en-US"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rapezoid, </a:t>
            </a:r>
            <a:r>
              <a:rPr lang="en-US" b="1"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T</a:t>
            </a:r>
            <a:r>
              <a:rPr lang="en-US"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rapezium, </a:t>
            </a:r>
            <a:r>
              <a:rPr lang="en-US" b="1" dirty="0" err="1"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C</a:t>
            </a:r>
            <a:r>
              <a:rPr lang="en-US" dirty="0" err="1"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apitate</a:t>
            </a:r>
            <a:r>
              <a:rPr lang="en-US"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 </a:t>
            </a:r>
            <a:r>
              <a:rPr lang="en-US" b="1"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H</a:t>
            </a:r>
            <a:r>
              <a:rPr lang="en-US" dirty="0" smtClean="0">
                <a:solidFill>
                  <a:srgbClr val="444444"/>
                </a:solidFill>
                <a:effectLst/>
                <a:latin typeface="Helvetica" panose="020B0604020202020204" pitchFamily="34" charset="0"/>
                <a:ea typeface="Times New Roman" panose="02020603050405020304" pitchFamily="18" charset="0"/>
                <a:cs typeface="Arial" panose="020B0604020202020204" pitchFamily="34" charset="0"/>
              </a:rPr>
              <a:t>amate.</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714337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ones of the hand, metacarpals, proximal, middle, and distal phalange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8633" y="1825625"/>
            <a:ext cx="6074734" cy="4351338"/>
          </a:xfrm>
          <a:prstGeom prst="rect">
            <a:avLst/>
          </a:prstGeom>
          <a:noFill/>
          <a:ln>
            <a:noFill/>
          </a:ln>
        </p:spPr>
      </p:pic>
    </p:spTree>
    <p:extLst>
      <p:ext uri="{BB962C8B-B14F-4D97-AF65-F5344CB8AC3E}">
        <p14:creationId xmlns:p14="http://schemas.microsoft.com/office/powerpoint/2010/main" val="2685635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653</Words>
  <Application>Microsoft Office PowerPoint</Application>
  <PresentationFormat>ملء الشاشة</PresentationFormat>
  <Paragraphs>28</Paragraphs>
  <Slides>21</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2</vt:i4>
      </vt:variant>
      <vt:variant>
        <vt:lpstr>عناوين الشرائح</vt:lpstr>
      </vt:variant>
      <vt:variant>
        <vt:i4>21</vt:i4>
      </vt:variant>
    </vt:vector>
  </HeadingPairs>
  <TitlesOfParts>
    <vt:vector size="30" baseType="lpstr">
      <vt:lpstr>Arial</vt:lpstr>
      <vt:lpstr>Book Antiqua</vt:lpstr>
      <vt:lpstr>Calibri</vt:lpstr>
      <vt:lpstr>Calibri Light</vt:lpstr>
      <vt:lpstr>Helvetica</vt:lpstr>
      <vt:lpstr>Symbol</vt:lpstr>
      <vt:lpstr>Times New Roman</vt:lpstr>
      <vt:lpstr>Office Theme</vt:lpstr>
      <vt:lpstr>1_Office Theme</vt:lpstr>
      <vt:lpstr>Appendicular Skeleton</vt:lpstr>
      <vt:lpstr> Appendicular Skeleton Hips, Shoulders, Arms, and Legs: Bones of the Appendicular Skeleton</vt:lpstr>
      <vt:lpstr>Let’s take a look at the bones of the appendicular skeleton. 1. The Bones of the Shoulder Girdle </vt:lpstr>
      <vt:lpstr>عرض تقديمي في PowerPoint</vt:lpstr>
      <vt:lpstr>. Bones of the Upper Limbs </vt:lpstr>
      <vt:lpstr>عرض تقديمي في PowerPoint</vt:lpstr>
      <vt:lpstr>عرض تقديمي في PowerPoint</vt:lpstr>
      <vt:lpstr>عرض تقديمي في PowerPoint</vt:lpstr>
      <vt:lpstr>عرض تقديمي في PowerPoint</vt:lpstr>
      <vt:lpstr>عرض تقديمي في PowerPoint</vt:lpstr>
      <vt:lpstr>3. The Bones of the Pelvis </vt:lpstr>
      <vt:lpstr>عرض تقديمي في PowerPoint</vt:lpstr>
      <vt:lpstr>عرض تقديمي في PowerPoint</vt:lpstr>
      <vt:lpstr>عرض تقديمي في PowerPoint</vt:lpstr>
      <vt:lpstr>4. The Bones of the Lower Limbs </vt:lpstr>
      <vt:lpstr>عرض تقديمي في PowerPoint</vt:lpstr>
      <vt:lpstr>عرض تقديمي في PowerPoint</vt:lpstr>
      <vt:lpstr>عرض تقديمي في PowerPoint</vt:lpstr>
      <vt:lpstr>عرض تقديمي في PowerPoint</vt:lpstr>
      <vt:lpstr>Ankle Bones. The ankle, or tarsus, consists of seven tarsal bones: the calcaneus, talus, cuboid, navicular, and three cuneiforms. </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Appendicular Skeleton Hips, Shoulders, Arms, and Legs: Bones of the Appendicular Skeleton</dc:title>
  <dc:creator>Dr Mahdi</dc:creator>
  <cp:lastModifiedBy>FUJISU</cp:lastModifiedBy>
  <cp:revision>5</cp:revision>
  <dcterms:created xsi:type="dcterms:W3CDTF">2018-11-20T12:57:56Z</dcterms:created>
  <dcterms:modified xsi:type="dcterms:W3CDTF">2018-11-24T08:50:41Z</dcterms:modified>
</cp:coreProperties>
</file>